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Roboto Bold" charset="1" panose="02000000000000000000"/>
      <p:regular r:id="rId13"/>
    </p:embeddedFont>
    <p:embeddedFont>
      <p:font typeface="Poppins Light" charset="1" panose="00000400000000000000"/>
      <p:regular r:id="rId14"/>
    </p:embeddedFont>
    <p:embeddedFont>
      <p:font typeface="Poppins" charset="1" panose="00000500000000000000"/>
      <p:regular r:id="rId15"/>
    </p:embeddedFont>
    <p:embeddedFont>
      <p:font typeface="Computer Says No" charset="1" panose="000004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https://doi.org/10.1016/j.heliyon.2019.e01802" TargetMode="External" Type="http://schemas.openxmlformats.org/officeDocument/2006/relationships/hyperlink"/><Relationship Id="rId8" Target="https://www.radicati.com/wp/wp-content/uploads/2020/01/Email-Statistics-Report-2020-2024-Executive-Summary.pdf"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3736863" y="312991"/>
            <a:ext cx="18116952" cy="12867951"/>
          </a:xfrm>
          <a:custGeom>
            <a:avLst/>
            <a:gdLst/>
            <a:ahLst/>
            <a:cxnLst/>
            <a:rect r="r" b="b" t="t" l="l"/>
            <a:pathLst>
              <a:path h="12867951" w="18116952">
                <a:moveTo>
                  <a:pt x="0" y="0"/>
                </a:moveTo>
                <a:lnTo>
                  <a:pt x="18116952" y="0"/>
                </a:lnTo>
                <a:lnTo>
                  <a:pt x="18116952" y="12867951"/>
                </a:lnTo>
                <a:lnTo>
                  <a:pt x="0" y="12867951"/>
                </a:lnTo>
                <a:lnTo>
                  <a:pt x="0" y="0"/>
                </a:lnTo>
                <a:close/>
              </a:path>
            </a:pathLst>
          </a:custGeom>
          <a:blipFill>
            <a:blip r:embed="rId3">
              <a:alphaModFix amt="53000"/>
            </a:blip>
            <a:stretch>
              <a:fillRect l="0" t="0" r="0" b="0"/>
            </a:stretch>
          </a:blipFill>
        </p:spPr>
      </p:sp>
      <p:grpSp>
        <p:nvGrpSpPr>
          <p:cNvPr name="Group 4" id="4"/>
          <p:cNvGrpSpPr/>
          <p:nvPr/>
        </p:nvGrpSpPr>
        <p:grpSpPr>
          <a:xfrm rot="0">
            <a:off x="-1759893" y="-1139598"/>
            <a:ext cx="8223089" cy="12370800"/>
            <a:chOff x="0" y="0"/>
            <a:chExt cx="2165752" cy="3258153"/>
          </a:xfrm>
        </p:grpSpPr>
        <p:sp>
          <p:nvSpPr>
            <p:cNvPr name="Freeform 5" id="5"/>
            <p:cNvSpPr/>
            <p:nvPr/>
          </p:nvSpPr>
          <p:spPr>
            <a:xfrm flipH="false" flipV="false" rot="0">
              <a:off x="0" y="0"/>
              <a:ext cx="2165752" cy="3258153"/>
            </a:xfrm>
            <a:custGeom>
              <a:avLst/>
              <a:gdLst/>
              <a:ahLst/>
              <a:cxnLst/>
              <a:rect r="r" b="b" t="t" l="l"/>
              <a:pathLst>
                <a:path h="3258153" w="2165752">
                  <a:moveTo>
                    <a:pt x="14122" y="0"/>
                  </a:moveTo>
                  <a:lnTo>
                    <a:pt x="2151630" y="0"/>
                  </a:lnTo>
                  <a:cubicBezTo>
                    <a:pt x="2159429" y="0"/>
                    <a:pt x="2165752" y="6323"/>
                    <a:pt x="2165752" y="14122"/>
                  </a:cubicBezTo>
                  <a:lnTo>
                    <a:pt x="2165752" y="3244031"/>
                  </a:lnTo>
                  <a:cubicBezTo>
                    <a:pt x="2165752" y="3251830"/>
                    <a:pt x="2159429" y="3258153"/>
                    <a:pt x="2151630" y="3258153"/>
                  </a:cubicBezTo>
                  <a:lnTo>
                    <a:pt x="14122" y="3258153"/>
                  </a:lnTo>
                  <a:cubicBezTo>
                    <a:pt x="6323" y="3258153"/>
                    <a:pt x="0" y="3251830"/>
                    <a:pt x="0" y="3244031"/>
                  </a:cubicBezTo>
                  <a:lnTo>
                    <a:pt x="0" y="14122"/>
                  </a:lnTo>
                  <a:cubicBezTo>
                    <a:pt x="0" y="6323"/>
                    <a:pt x="6323" y="0"/>
                    <a:pt x="14122" y="0"/>
                  </a:cubicBezTo>
                  <a:close/>
                </a:path>
              </a:pathLst>
            </a:custGeom>
            <a:solidFill>
              <a:srgbClr val="FFFCF3">
                <a:alpha val="40784"/>
              </a:srgbClr>
            </a:solidFill>
          </p:spPr>
        </p:sp>
        <p:sp>
          <p:nvSpPr>
            <p:cNvPr name="TextBox 6" id="6"/>
            <p:cNvSpPr txBox="true"/>
            <p:nvPr/>
          </p:nvSpPr>
          <p:spPr>
            <a:xfrm>
              <a:off x="0" y="28575"/>
              <a:ext cx="2165752" cy="3229578"/>
            </a:xfrm>
            <a:prstGeom prst="rect">
              <a:avLst/>
            </a:prstGeom>
          </p:spPr>
          <p:txBody>
            <a:bodyPr anchor="ctr" rtlCol="false" tIns="50800" lIns="50800" bIns="50800" rIns="50800"/>
            <a:lstStyle/>
            <a:p>
              <a:pPr algn="ctr">
                <a:lnSpc>
                  <a:spcPts val="2534"/>
                </a:lnSpc>
              </a:pPr>
            </a:p>
          </p:txBody>
        </p:sp>
      </p:grpSp>
      <p:sp>
        <p:nvSpPr>
          <p:cNvPr name="Freeform 7" id="7"/>
          <p:cNvSpPr/>
          <p:nvPr/>
        </p:nvSpPr>
        <p:spPr>
          <a:xfrm flipH="false" flipV="false" rot="5981493">
            <a:off x="-2018748" y="4309808"/>
            <a:ext cx="10051055" cy="3643507"/>
          </a:xfrm>
          <a:custGeom>
            <a:avLst/>
            <a:gdLst/>
            <a:ahLst/>
            <a:cxnLst/>
            <a:rect r="r" b="b" t="t" l="l"/>
            <a:pathLst>
              <a:path h="3643507" w="10051055">
                <a:moveTo>
                  <a:pt x="0" y="0"/>
                </a:moveTo>
                <a:lnTo>
                  <a:pt x="10051055" y="0"/>
                </a:lnTo>
                <a:lnTo>
                  <a:pt x="10051055" y="3643508"/>
                </a:lnTo>
                <a:lnTo>
                  <a:pt x="0" y="3643508"/>
                </a:lnTo>
                <a:lnTo>
                  <a:pt x="0" y="0"/>
                </a:lnTo>
                <a:close/>
              </a:path>
            </a:pathLst>
          </a:custGeom>
          <a:blipFill>
            <a:blip r:embed="rId4"/>
            <a:stretch>
              <a:fillRect l="0" t="0" r="0" b="0"/>
            </a:stretch>
          </a:blipFill>
        </p:spPr>
      </p:sp>
      <p:sp>
        <p:nvSpPr>
          <p:cNvPr name="TextBox 8" id="8"/>
          <p:cNvSpPr txBox="true"/>
          <p:nvPr/>
        </p:nvSpPr>
        <p:spPr>
          <a:xfrm rot="0">
            <a:off x="7710695" y="3166111"/>
            <a:ext cx="8422344" cy="2965451"/>
          </a:xfrm>
          <a:prstGeom prst="rect">
            <a:avLst/>
          </a:prstGeom>
        </p:spPr>
        <p:txBody>
          <a:bodyPr anchor="t" rtlCol="false" tIns="0" lIns="0" bIns="0" rIns="0">
            <a:spAutoFit/>
          </a:bodyPr>
          <a:lstStyle/>
          <a:p>
            <a:pPr algn="ctr" marL="0" indent="0" lvl="0">
              <a:lnSpc>
                <a:spcPts val="11899"/>
              </a:lnSpc>
              <a:spcBef>
                <a:spcPct val="0"/>
              </a:spcBef>
            </a:pPr>
            <a:r>
              <a:rPr lang="en-US" b="true" sz="8499">
                <a:solidFill>
                  <a:srgbClr val="FFFFFF"/>
                </a:solidFill>
                <a:latin typeface="Roboto Bold"/>
                <a:ea typeface="Roboto Bold"/>
                <a:cs typeface="Roboto Bold"/>
                <a:sym typeface="Roboto Bold"/>
              </a:rPr>
              <a:t>KẾT QUẢ NGHIÊN CỨU </a:t>
            </a:r>
          </a:p>
        </p:txBody>
      </p:sp>
      <p:pic>
        <p:nvPicPr>
          <p:cNvPr name="Picture 9" id="9"/>
          <p:cNvPicPr>
            <a:picLocks noChangeAspect="true"/>
          </p:cNvPicPr>
          <p:nvPr/>
        </p:nvPicPr>
        <p:blipFill>
          <a:blip r:embed="rId5"/>
          <a:srcRect l="0" t="0" r="0" b="0"/>
          <a:stretch>
            <a:fillRect/>
          </a:stretch>
        </p:blipFill>
        <p:spPr>
          <a:xfrm flipH="false" flipV="false" rot="0">
            <a:off x="13140195" y="6374668"/>
            <a:ext cx="5147805" cy="3912332"/>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4812166" y="-690625"/>
            <a:ext cx="18116952" cy="12867951"/>
          </a:xfrm>
          <a:custGeom>
            <a:avLst/>
            <a:gdLst/>
            <a:ahLst/>
            <a:cxnLst/>
            <a:rect r="r" b="b" t="t" l="l"/>
            <a:pathLst>
              <a:path h="12867951" w="18116952">
                <a:moveTo>
                  <a:pt x="0" y="0"/>
                </a:moveTo>
                <a:lnTo>
                  <a:pt x="18116951" y="0"/>
                </a:lnTo>
                <a:lnTo>
                  <a:pt x="18116951" y="12867951"/>
                </a:lnTo>
                <a:lnTo>
                  <a:pt x="0" y="12867951"/>
                </a:lnTo>
                <a:lnTo>
                  <a:pt x="0" y="0"/>
                </a:lnTo>
                <a:close/>
              </a:path>
            </a:pathLst>
          </a:custGeom>
          <a:blipFill>
            <a:blip r:embed="rId3">
              <a:alphaModFix amt="53000"/>
            </a:blip>
            <a:stretch>
              <a:fillRect l="0" t="0" r="0" b="0"/>
            </a:stretch>
          </a:blipFill>
        </p:spPr>
      </p:sp>
      <p:sp>
        <p:nvSpPr>
          <p:cNvPr name="Freeform 4" id="4"/>
          <p:cNvSpPr/>
          <p:nvPr/>
        </p:nvSpPr>
        <p:spPr>
          <a:xfrm flipH="false" flipV="false" rot="0">
            <a:off x="430121" y="2036674"/>
            <a:ext cx="10308948" cy="8250326"/>
          </a:xfrm>
          <a:custGeom>
            <a:avLst/>
            <a:gdLst/>
            <a:ahLst/>
            <a:cxnLst/>
            <a:rect r="r" b="b" t="t" l="l"/>
            <a:pathLst>
              <a:path h="8250326" w="10308948">
                <a:moveTo>
                  <a:pt x="0" y="0"/>
                </a:moveTo>
                <a:lnTo>
                  <a:pt x="10308949" y="0"/>
                </a:lnTo>
                <a:lnTo>
                  <a:pt x="10308949" y="8250326"/>
                </a:lnTo>
                <a:lnTo>
                  <a:pt x="0" y="8250326"/>
                </a:lnTo>
                <a:lnTo>
                  <a:pt x="0" y="0"/>
                </a:lnTo>
                <a:close/>
              </a:path>
            </a:pathLst>
          </a:custGeom>
          <a:blipFill>
            <a:blip r:embed="rId4"/>
            <a:stretch>
              <a:fillRect l="0" t="0" r="0" b="0"/>
            </a:stretch>
          </a:blipFill>
        </p:spPr>
      </p:sp>
      <p:sp>
        <p:nvSpPr>
          <p:cNvPr name="Freeform 5" id="5"/>
          <p:cNvSpPr/>
          <p:nvPr/>
        </p:nvSpPr>
        <p:spPr>
          <a:xfrm flipH="false" flipV="false" rot="0">
            <a:off x="12106637" y="2430849"/>
            <a:ext cx="4542927" cy="7064637"/>
          </a:xfrm>
          <a:custGeom>
            <a:avLst/>
            <a:gdLst/>
            <a:ahLst/>
            <a:cxnLst/>
            <a:rect r="r" b="b" t="t" l="l"/>
            <a:pathLst>
              <a:path h="7064637" w="4542927">
                <a:moveTo>
                  <a:pt x="0" y="0"/>
                </a:moveTo>
                <a:lnTo>
                  <a:pt x="4542928" y="0"/>
                </a:lnTo>
                <a:lnTo>
                  <a:pt x="4542928" y="7064637"/>
                </a:lnTo>
                <a:lnTo>
                  <a:pt x="0" y="7064637"/>
                </a:lnTo>
                <a:lnTo>
                  <a:pt x="0" y="0"/>
                </a:lnTo>
                <a:close/>
              </a:path>
            </a:pathLst>
          </a:custGeom>
          <a:blipFill>
            <a:blip r:embed="rId5"/>
            <a:stretch>
              <a:fillRect l="0" t="0" r="0" b="0"/>
            </a:stretch>
          </a:blipFill>
        </p:spPr>
      </p:sp>
      <p:sp>
        <p:nvSpPr>
          <p:cNvPr name="TextBox 6" id="6"/>
          <p:cNvSpPr txBox="true"/>
          <p:nvPr/>
        </p:nvSpPr>
        <p:spPr>
          <a:xfrm rot="0">
            <a:off x="3409481" y="212725"/>
            <a:ext cx="12185906" cy="1460501"/>
          </a:xfrm>
          <a:prstGeom prst="rect">
            <a:avLst/>
          </a:prstGeom>
        </p:spPr>
        <p:txBody>
          <a:bodyPr anchor="t" rtlCol="false" tIns="0" lIns="0" bIns="0" rIns="0">
            <a:spAutoFit/>
          </a:bodyPr>
          <a:lstStyle/>
          <a:p>
            <a:pPr algn="ctr" marL="0" indent="0" lvl="0">
              <a:lnSpc>
                <a:spcPts val="11899"/>
              </a:lnSpc>
              <a:spcBef>
                <a:spcPct val="0"/>
              </a:spcBef>
            </a:pPr>
            <a:r>
              <a:rPr lang="en-US" b="true" sz="8499">
                <a:solidFill>
                  <a:srgbClr val="FFFFFF"/>
                </a:solidFill>
                <a:latin typeface="Roboto Bold"/>
                <a:ea typeface="Roboto Bold"/>
                <a:cs typeface="Roboto Bold"/>
                <a:sym typeface="Roboto Bold"/>
              </a:rPr>
              <a:t>KẾT QUẢ NGHIÊN CỨU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4812166" y="-690625"/>
            <a:ext cx="18116952" cy="12867951"/>
          </a:xfrm>
          <a:custGeom>
            <a:avLst/>
            <a:gdLst/>
            <a:ahLst/>
            <a:cxnLst/>
            <a:rect r="r" b="b" t="t" l="l"/>
            <a:pathLst>
              <a:path h="12867951" w="18116952">
                <a:moveTo>
                  <a:pt x="0" y="0"/>
                </a:moveTo>
                <a:lnTo>
                  <a:pt x="18116951" y="0"/>
                </a:lnTo>
                <a:lnTo>
                  <a:pt x="18116951" y="12867951"/>
                </a:lnTo>
                <a:lnTo>
                  <a:pt x="0" y="12867951"/>
                </a:lnTo>
                <a:lnTo>
                  <a:pt x="0" y="0"/>
                </a:lnTo>
                <a:close/>
              </a:path>
            </a:pathLst>
          </a:custGeom>
          <a:blipFill>
            <a:blip r:embed="rId3">
              <a:alphaModFix amt="53000"/>
            </a:blip>
            <a:stretch>
              <a:fillRect l="0" t="0" r="0" b="0"/>
            </a:stretch>
          </a:blipFill>
        </p:spPr>
      </p:sp>
      <p:sp>
        <p:nvSpPr>
          <p:cNvPr name="Freeform 4" id="4"/>
          <p:cNvSpPr/>
          <p:nvPr/>
        </p:nvSpPr>
        <p:spPr>
          <a:xfrm flipH="false" flipV="false" rot="0">
            <a:off x="1028700" y="1953759"/>
            <a:ext cx="13699117" cy="5812573"/>
          </a:xfrm>
          <a:custGeom>
            <a:avLst/>
            <a:gdLst/>
            <a:ahLst/>
            <a:cxnLst/>
            <a:rect r="r" b="b" t="t" l="l"/>
            <a:pathLst>
              <a:path h="5812573" w="13699117">
                <a:moveTo>
                  <a:pt x="0" y="0"/>
                </a:moveTo>
                <a:lnTo>
                  <a:pt x="13699117" y="0"/>
                </a:lnTo>
                <a:lnTo>
                  <a:pt x="13699117" y="5812573"/>
                </a:lnTo>
                <a:lnTo>
                  <a:pt x="0" y="5812573"/>
                </a:lnTo>
                <a:lnTo>
                  <a:pt x="0" y="0"/>
                </a:lnTo>
                <a:close/>
              </a:path>
            </a:pathLst>
          </a:custGeom>
          <a:blipFill>
            <a:blip r:embed="rId4"/>
            <a:stretch>
              <a:fillRect l="0" t="0" r="0" b="0"/>
            </a:stretch>
          </a:blipFill>
        </p:spPr>
      </p:sp>
      <p:sp>
        <p:nvSpPr>
          <p:cNvPr name="Freeform 5" id="5"/>
          <p:cNvSpPr/>
          <p:nvPr/>
        </p:nvSpPr>
        <p:spPr>
          <a:xfrm flipH="false" flipV="false" rot="0">
            <a:off x="13304785" y="7766332"/>
            <a:ext cx="4929801" cy="2520668"/>
          </a:xfrm>
          <a:custGeom>
            <a:avLst/>
            <a:gdLst/>
            <a:ahLst/>
            <a:cxnLst/>
            <a:rect r="r" b="b" t="t" l="l"/>
            <a:pathLst>
              <a:path h="2520668" w="4929801">
                <a:moveTo>
                  <a:pt x="0" y="0"/>
                </a:moveTo>
                <a:lnTo>
                  <a:pt x="4929802" y="0"/>
                </a:lnTo>
                <a:lnTo>
                  <a:pt x="4929802" y="2520668"/>
                </a:lnTo>
                <a:lnTo>
                  <a:pt x="0" y="2520668"/>
                </a:lnTo>
                <a:lnTo>
                  <a:pt x="0" y="0"/>
                </a:lnTo>
                <a:close/>
              </a:path>
            </a:pathLst>
          </a:custGeom>
          <a:blipFill>
            <a:blip r:embed="rId5"/>
            <a:stretch>
              <a:fillRect l="0" t="0" r="0" b="0"/>
            </a:stretch>
          </a:blipFill>
        </p:spPr>
      </p:sp>
      <p:sp>
        <p:nvSpPr>
          <p:cNvPr name="TextBox 6" id="6"/>
          <p:cNvSpPr txBox="true"/>
          <p:nvPr/>
        </p:nvSpPr>
        <p:spPr>
          <a:xfrm rot="0">
            <a:off x="3409481" y="212725"/>
            <a:ext cx="12185906" cy="1460501"/>
          </a:xfrm>
          <a:prstGeom prst="rect">
            <a:avLst/>
          </a:prstGeom>
        </p:spPr>
        <p:txBody>
          <a:bodyPr anchor="t" rtlCol="false" tIns="0" lIns="0" bIns="0" rIns="0">
            <a:spAutoFit/>
          </a:bodyPr>
          <a:lstStyle/>
          <a:p>
            <a:pPr algn="ctr" marL="0" indent="0" lvl="0">
              <a:lnSpc>
                <a:spcPts val="11899"/>
              </a:lnSpc>
              <a:spcBef>
                <a:spcPct val="0"/>
              </a:spcBef>
            </a:pPr>
            <a:r>
              <a:rPr lang="en-US" b="true" sz="8499">
                <a:solidFill>
                  <a:srgbClr val="FFFFFF"/>
                </a:solidFill>
                <a:latin typeface="Roboto Bold"/>
                <a:ea typeface="Roboto Bold"/>
                <a:cs typeface="Roboto Bold"/>
                <a:sym typeface="Roboto Bold"/>
              </a:rPr>
              <a:t>KẾT QUẢ NGHIÊN CỨU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4812166" y="-690625"/>
            <a:ext cx="18116952" cy="12867951"/>
          </a:xfrm>
          <a:custGeom>
            <a:avLst/>
            <a:gdLst/>
            <a:ahLst/>
            <a:cxnLst/>
            <a:rect r="r" b="b" t="t" l="l"/>
            <a:pathLst>
              <a:path h="12867951" w="18116952">
                <a:moveTo>
                  <a:pt x="0" y="0"/>
                </a:moveTo>
                <a:lnTo>
                  <a:pt x="18116951" y="0"/>
                </a:lnTo>
                <a:lnTo>
                  <a:pt x="18116951" y="12867951"/>
                </a:lnTo>
                <a:lnTo>
                  <a:pt x="0" y="12867951"/>
                </a:lnTo>
                <a:lnTo>
                  <a:pt x="0" y="0"/>
                </a:lnTo>
                <a:close/>
              </a:path>
            </a:pathLst>
          </a:custGeom>
          <a:blipFill>
            <a:blip r:embed="rId3">
              <a:alphaModFix amt="53000"/>
            </a:blip>
            <a:stretch>
              <a:fillRect l="0" t="0" r="0" b="0"/>
            </a:stretch>
          </a:blipFill>
        </p:spPr>
      </p:sp>
      <p:sp>
        <p:nvSpPr>
          <p:cNvPr name="Freeform 4" id="4"/>
          <p:cNvSpPr/>
          <p:nvPr/>
        </p:nvSpPr>
        <p:spPr>
          <a:xfrm flipH="false" flipV="false" rot="0">
            <a:off x="3982977" y="1521528"/>
            <a:ext cx="9568683" cy="8765472"/>
          </a:xfrm>
          <a:custGeom>
            <a:avLst/>
            <a:gdLst/>
            <a:ahLst/>
            <a:cxnLst/>
            <a:rect r="r" b="b" t="t" l="l"/>
            <a:pathLst>
              <a:path h="8765472" w="9568683">
                <a:moveTo>
                  <a:pt x="0" y="0"/>
                </a:moveTo>
                <a:lnTo>
                  <a:pt x="9568682" y="0"/>
                </a:lnTo>
                <a:lnTo>
                  <a:pt x="9568682" y="8765472"/>
                </a:lnTo>
                <a:lnTo>
                  <a:pt x="0" y="8765472"/>
                </a:lnTo>
                <a:lnTo>
                  <a:pt x="0" y="0"/>
                </a:lnTo>
                <a:close/>
              </a:path>
            </a:pathLst>
          </a:custGeom>
          <a:blipFill>
            <a:blip r:embed="rId4"/>
            <a:stretch>
              <a:fillRect l="0" t="0" r="0" b="0"/>
            </a:stretch>
          </a:blipFill>
        </p:spPr>
      </p:sp>
      <p:sp>
        <p:nvSpPr>
          <p:cNvPr name="TextBox 5" id="5"/>
          <p:cNvSpPr txBox="true"/>
          <p:nvPr/>
        </p:nvSpPr>
        <p:spPr>
          <a:xfrm rot="0">
            <a:off x="3051047" y="212725"/>
            <a:ext cx="12185906" cy="1460501"/>
          </a:xfrm>
          <a:prstGeom prst="rect">
            <a:avLst/>
          </a:prstGeom>
        </p:spPr>
        <p:txBody>
          <a:bodyPr anchor="t" rtlCol="false" tIns="0" lIns="0" bIns="0" rIns="0">
            <a:spAutoFit/>
          </a:bodyPr>
          <a:lstStyle/>
          <a:p>
            <a:pPr algn="ctr" marL="0" indent="0" lvl="0">
              <a:lnSpc>
                <a:spcPts val="11899"/>
              </a:lnSpc>
              <a:spcBef>
                <a:spcPct val="0"/>
              </a:spcBef>
            </a:pPr>
            <a:r>
              <a:rPr lang="en-US" b="true" sz="8499">
                <a:solidFill>
                  <a:srgbClr val="FFFFFF"/>
                </a:solidFill>
                <a:latin typeface="Roboto Bold"/>
                <a:ea typeface="Roboto Bold"/>
                <a:cs typeface="Roboto Bold"/>
                <a:sym typeface="Roboto Bold"/>
              </a:rPr>
              <a:t>KẾT QUẢ NGHIÊN CỨU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1E70"/>
        </a:soli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337283" y="1631952"/>
            <a:ext cx="11613435" cy="1464221"/>
          </a:xfrm>
          <a:prstGeom prst="rect">
            <a:avLst/>
          </a:prstGeom>
        </p:spPr>
        <p:txBody>
          <a:bodyPr anchor="t" rtlCol="false" tIns="0" lIns="0" bIns="0" rIns="0">
            <a:spAutoFit/>
          </a:bodyPr>
          <a:lstStyle/>
          <a:p>
            <a:pPr algn="ctr" marL="0" indent="0" lvl="0">
              <a:lnSpc>
                <a:spcPts val="11899"/>
              </a:lnSpc>
              <a:spcBef>
                <a:spcPct val="0"/>
              </a:spcBef>
            </a:pPr>
            <a:r>
              <a:rPr lang="en-US" b="true" sz="8499" strike="noStrike" u="none">
                <a:solidFill>
                  <a:srgbClr val="FFFFFF"/>
                </a:solidFill>
                <a:latin typeface="Roboto Bold"/>
                <a:ea typeface="Roboto Bold"/>
                <a:cs typeface="Roboto Bold"/>
                <a:sym typeface="Roboto Bold"/>
              </a:rPr>
              <a:t>KẾT LUẬN</a:t>
            </a:r>
          </a:p>
        </p:txBody>
      </p:sp>
      <p:sp>
        <p:nvSpPr>
          <p:cNvPr name="TextBox 7" id="7"/>
          <p:cNvSpPr txBox="true"/>
          <p:nvPr/>
        </p:nvSpPr>
        <p:spPr>
          <a:xfrm rot="0">
            <a:off x="4742828" y="3784357"/>
            <a:ext cx="10469841" cy="1788621"/>
          </a:xfrm>
          <a:prstGeom prst="rect">
            <a:avLst/>
          </a:prstGeom>
        </p:spPr>
        <p:txBody>
          <a:bodyPr anchor="t" rtlCol="false" tIns="0" lIns="0" bIns="0" rIns="0">
            <a:spAutoFit/>
          </a:bodyPr>
          <a:lstStyle/>
          <a:p>
            <a:pPr algn="l" marL="471059" indent="-235530" lvl="1">
              <a:lnSpc>
                <a:spcPts val="3534"/>
              </a:lnSpc>
              <a:buFont typeface="Arial"/>
              <a:buChar char="•"/>
            </a:pPr>
            <a:r>
              <a:rPr lang="en-US" sz="2181">
                <a:solidFill>
                  <a:srgbClr val="FFFFFF"/>
                </a:solidFill>
                <a:latin typeface="Poppins Light"/>
                <a:ea typeface="Poppins Light"/>
                <a:cs typeface="Poppins Light"/>
                <a:sym typeface="Poppins Light"/>
              </a:rPr>
              <a:t>Chúng tôi đã đánh giá hiệu suất của mô hình lọc thư rác thông qua các phép đo như độ chính xác, độ tương quan, độ lệch chuẩn và tỷ lệ chêch lệch. Kết quả cho thấy mô hình đạt được độ chính xác cao và độ phủ tốt trong việc phân loại email là thư rác hoặc không phải thư rác.</a:t>
            </a:r>
          </a:p>
        </p:txBody>
      </p:sp>
      <p:sp>
        <p:nvSpPr>
          <p:cNvPr name="TextBox 8" id="8"/>
          <p:cNvSpPr txBox="true"/>
          <p:nvPr/>
        </p:nvSpPr>
        <p:spPr>
          <a:xfrm rot="0">
            <a:off x="4742828" y="6193228"/>
            <a:ext cx="10469841" cy="2683971"/>
          </a:xfrm>
          <a:prstGeom prst="rect">
            <a:avLst/>
          </a:prstGeom>
        </p:spPr>
        <p:txBody>
          <a:bodyPr anchor="t" rtlCol="false" tIns="0" lIns="0" bIns="0" rIns="0">
            <a:spAutoFit/>
          </a:bodyPr>
          <a:lstStyle/>
          <a:p>
            <a:pPr algn="l" marL="471059" indent="-235530" lvl="1">
              <a:lnSpc>
                <a:spcPts val="3534"/>
              </a:lnSpc>
              <a:buFont typeface="Arial"/>
              <a:buChar char="•"/>
            </a:pPr>
            <a:r>
              <a:rPr lang="en-US" sz="2181">
                <a:solidFill>
                  <a:srgbClr val="FFFFFF"/>
                </a:solidFill>
                <a:latin typeface="Poppins Light"/>
                <a:ea typeface="Poppins Light"/>
                <a:cs typeface="Poppins Light"/>
                <a:sym typeface="Poppins Light"/>
              </a:rPr>
              <a:t>Sau khi so sánh với các mô hình khác như mô hình SVM-(Support Vector Machine) thì chúng tôi kết luận mô hình của chúng tôi tối ưu hơn nhờ vào các thuật toán xác suất thống kê.</a:t>
            </a:r>
          </a:p>
          <a:p>
            <a:pPr algn="l" marL="471059" indent="-235530" lvl="1">
              <a:lnSpc>
                <a:spcPts val="3534"/>
              </a:lnSpc>
              <a:buFont typeface="Arial"/>
              <a:buChar char="•"/>
            </a:pPr>
            <a:r>
              <a:rPr lang="en-US" sz="2181">
                <a:solidFill>
                  <a:srgbClr val="FFFFFF"/>
                </a:solidFill>
                <a:latin typeface="Poppins"/>
                <a:ea typeface="Poppins"/>
                <a:cs typeface="Poppins"/>
                <a:sym typeface="Poppins"/>
              </a:rPr>
              <a:t>Định hướng trong tương lai chúng tôi sẽ phát triển thành một ứng dụng có thể sử dụng và kết hợp với các mô hình khác để tăng tính tối ưu và hiệu quả của mô hình</a:t>
            </a:r>
          </a:p>
        </p:txBody>
      </p:sp>
      <p:sp>
        <p:nvSpPr>
          <p:cNvPr name="AutoShape 9" id="9"/>
          <p:cNvSpPr/>
          <p:nvPr/>
        </p:nvSpPr>
        <p:spPr>
          <a:xfrm flipV="true">
            <a:off x="4412617" y="5774369"/>
            <a:ext cx="11130264" cy="84358"/>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2525894" y="3834856"/>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2812498" y="4111734"/>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ea typeface="Computer Says No"/>
                <a:cs typeface="Computer Says No"/>
                <a:sym typeface="Computer Says No"/>
              </a:rPr>
              <a:t>01</a:t>
            </a:r>
          </a:p>
        </p:txBody>
      </p:sp>
      <p:sp>
        <p:nvSpPr>
          <p:cNvPr name="Freeform 12" id="12"/>
          <p:cNvSpPr/>
          <p:nvPr/>
        </p:nvSpPr>
        <p:spPr>
          <a:xfrm flipH="false" flipV="false" rot="0">
            <a:off x="2525894" y="6554525"/>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812498" y="6831403"/>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ea typeface="Computer Says No"/>
                <a:cs typeface="Computer Says No"/>
                <a:sym typeface="Computer Says No"/>
              </a:rPr>
              <a:t>02</a:t>
            </a:r>
          </a:p>
        </p:txBody>
      </p:sp>
      <p:sp>
        <p:nvSpPr>
          <p:cNvPr name="Freeform 14" id="14"/>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1E70"/>
        </a:soli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2085766" y="7887082"/>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337283" y="1631952"/>
            <a:ext cx="11613435" cy="1464221"/>
          </a:xfrm>
          <a:prstGeom prst="rect">
            <a:avLst/>
          </a:prstGeom>
        </p:spPr>
        <p:txBody>
          <a:bodyPr anchor="t" rtlCol="false" tIns="0" lIns="0" bIns="0" rIns="0">
            <a:spAutoFit/>
          </a:bodyPr>
          <a:lstStyle/>
          <a:p>
            <a:pPr algn="ctr" marL="0" indent="0" lvl="0">
              <a:lnSpc>
                <a:spcPts val="11899"/>
              </a:lnSpc>
              <a:spcBef>
                <a:spcPct val="0"/>
              </a:spcBef>
            </a:pPr>
            <a:r>
              <a:rPr lang="en-US" b="true" sz="8499">
                <a:solidFill>
                  <a:srgbClr val="FFFFFF"/>
                </a:solidFill>
                <a:latin typeface="Roboto Bold"/>
                <a:ea typeface="Roboto Bold"/>
                <a:cs typeface="Roboto Bold"/>
                <a:sym typeface="Roboto Bold"/>
              </a:rPr>
              <a:t>TÀI LIỆU THAM KHẢO</a:t>
            </a:r>
          </a:p>
        </p:txBody>
      </p:sp>
      <p:sp>
        <p:nvSpPr>
          <p:cNvPr name="Freeform 7" id="7"/>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TextBox 8" id="8"/>
          <p:cNvSpPr txBox="true"/>
          <p:nvPr/>
        </p:nvSpPr>
        <p:spPr>
          <a:xfrm rot="0">
            <a:off x="1955138" y="3101539"/>
            <a:ext cx="14158644" cy="5204460"/>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FFFFFF"/>
                </a:solidFill>
                <a:latin typeface="Poppins"/>
                <a:ea typeface="Poppins"/>
                <a:cs typeface="Poppins"/>
                <a:sym typeface="Poppins"/>
              </a:rPr>
              <a:t>"Proceedings of the Fourth IEEE International Symposium on Signal Processing and Information Technology (IEEE Cat. No. 04EX929)," Proceedings of the Fourth IEEE International Symposium on Signal Processing and Information Technology, 2004., Rome, Italy, 2004, pp. , doi: 10.1109/ISSPIT.2004.1433664.</a:t>
            </a:r>
          </a:p>
          <a:p>
            <a:pPr algn="just" marL="453390" indent="-226695" lvl="1">
              <a:lnSpc>
                <a:spcPts val="2940"/>
              </a:lnSpc>
              <a:buFont typeface="Arial"/>
              <a:buChar char="•"/>
            </a:pPr>
            <a:r>
              <a:rPr lang="en-US" sz="2100">
                <a:solidFill>
                  <a:srgbClr val="FFFFFF"/>
                </a:solidFill>
                <a:latin typeface="Poppins"/>
                <a:ea typeface="Poppins"/>
                <a:cs typeface="Poppins"/>
                <a:sym typeface="Poppins"/>
              </a:rPr>
              <a:t>Emmanuel Gbenga Dada et al., Machine learning for email spam filtering: review, approaches and open research problems,Heliyon, Volume 5, Issue 6, 2019, e01802, ISSN 2405-8440, </a:t>
            </a:r>
            <a:r>
              <a:rPr lang="en-US" sz="2100" u="sng">
                <a:solidFill>
                  <a:srgbClr val="FFFFFF"/>
                </a:solidFill>
                <a:latin typeface="Poppins"/>
                <a:ea typeface="Poppins"/>
                <a:cs typeface="Poppins"/>
                <a:sym typeface="Poppins"/>
                <a:hlinkClick r:id="rId7" tooltip="https://doi.org/10.1016/j.heliyon.2019.e01802"/>
              </a:rPr>
              <a:t>https://doi.org/10.1016/j.heliyon.2019.e01802</a:t>
            </a:r>
          </a:p>
          <a:p>
            <a:pPr algn="just" marL="453390" indent="-226695" lvl="1">
              <a:lnSpc>
                <a:spcPts val="2940"/>
              </a:lnSpc>
              <a:buFont typeface="Arial"/>
              <a:buChar char="•"/>
            </a:pPr>
            <a:r>
              <a:rPr lang="en-US" sz="2100" u="sng">
                <a:solidFill>
                  <a:srgbClr val="FFFFFF"/>
                </a:solidFill>
                <a:latin typeface="Poppins"/>
                <a:ea typeface="Poppins"/>
                <a:cs typeface="Poppins"/>
                <a:sym typeface="Poppins"/>
              </a:rPr>
              <a:t>Radicati Group. "Email Statistics Report, 2020-2024". Địa chỉ: </a:t>
            </a:r>
            <a:r>
              <a:rPr lang="en-US" sz="2100" u="sng">
                <a:solidFill>
                  <a:srgbClr val="FFFFFF"/>
                </a:solidFill>
                <a:latin typeface="Poppins"/>
                <a:ea typeface="Poppins"/>
                <a:cs typeface="Poppins"/>
                <a:sym typeface="Poppins"/>
                <a:hlinkClick r:id="rId8" tooltip="https://www.radicati.com/wp/wp-content/uploads/2020/01/Email-Statistics-Report-2020-2024-Executive-Summary.pdf"/>
              </a:rPr>
              <a:t>https://www.radicati.com/wp/wp-content/uploads/2020/01/Email-Statistics-Report-2020-2024-Executive-Summary.pdf</a:t>
            </a:r>
            <a:r>
              <a:rPr lang="en-US" sz="2100" u="sng">
                <a:solidFill>
                  <a:srgbClr val="FFFFFF"/>
                </a:solidFill>
                <a:latin typeface="Poppins"/>
                <a:ea typeface="Poppins"/>
                <a:cs typeface="Poppins"/>
                <a:sym typeface="Poppins"/>
              </a:rPr>
              <a:t>. [Truy cập ngày 13/11/2023]</a:t>
            </a:r>
          </a:p>
          <a:p>
            <a:pPr algn="just" marL="453390" indent="-226695" lvl="1">
              <a:lnSpc>
                <a:spcPts val="2940"/>
              </a:lnSpc>
              <a:buFont typeface="Arial"/>
              <a:buChar char="•"/>
            </a:pPr>
            <a:r>
              <a:rPr lang="en-US" sz="2100" u="sng">
                <a:solidFill>
                  <a:srgbClr val="FFFFFF"/>
                </a:solidFill>
                <a:latin typeface="Poppins"/>
                <a:ea typeface="Poppins"/>
                <a:cs typeface="Poppins"/>
                <a:sym typeface="Poppins"/>
              </a:rPr>
              <a:t>Deitel. "Java How to Program, Early Objects, 11th Edition"</a:t>
            </a:r>
          </a:p>
          <a:p>
            <a:pPr algn="just" marL="453390" indent="-226695" lvl="1">
              <a:lnSpc>
                <a:spcPts val="2940"/>
              </a:lnSpc>
              <a:buFont typeface="Arial"/>
              <a:buChar char="•"/>
            </a:pPr>
            <a:r>
              <a:rPr lang="en-US" sz="2100" u="sng">
                <a:solidFill>
                  <a:srgbClr val="FFFFFF"/>
                </a:solidFill>
                <a:latin typeface="Poppins"/>
                <a:ea typeface="Poppins"/>
                <a:cs typeface="Poppins"/>
                <a:sym typeface="Poppins"/>
              </a:rPr>
              <a:t>Nazirova, Saadat. (2011). Survey on Spam Filtering Techniques. Communications and Network. 3. 153-160. 10.4236/cn.2011.33019.</a:t>
            </a:r>
          </a:p>
          <a:p>
            <a:pPr algn="just" marL="453390" indent="-226695" lvl="1">
              <a:lnSpc>
                <a:spcPts val="2940"/>
              </a:lnSpc>
              <a:buFont typeface="Arial"/>
              <a:buChar char="•"/>
            </a:pPr>
            <a:r>
              <a:rPr lang="en-US" sz="2100" u="sng">
                <a:solidFill>
                  <a:srgbClr val="FFFFFF"/>
                </a:solidFill>
                <a:latin typeface="Poppins"/>
                <a:ea typeface="Poppins"/>
                <a:cs typeface="Poppins"/>
                <a:sym typeface="Poppins"/>
              </a:rPr>
              <a:t><![CDATA[Baeza-Yates, Ricardo & Ribeiro-neto, Berthier & Mills, Don & Bonn, Ontario & Juan, San & Mexico, Milan & Taipei, City & Wesley, Addison & Limited, Longman. (1999). Modern Information Retrieva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83394" y="7049716"/>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2320065" y="3623837"/>
            <a:ext cx="7271024" cy="5978398"/>
          </a:xfrm>
          <a:custGeom>
            <a:avLst/>
            <a:gdLst/>
            <a:ahLst/>
            <a:cxnLst/>
            <a:rect r="r" b="b" t="t" l="l"/>
            <a:pathLst>
              <a:path h="5978398" w="7271024">
                <a:moveTo>
                  <a:pt x="0" y="0"/>
                </a:moveTo>
                <a:lnTo>
                  <a:pt x="7271025" y="0"/>
                </a:lnTo>
                <a:lnTo>
                  <a:pt x="7271025" y="5978398"/>
                </a:lnTo>
                <a:lnTo>
                  <a:pt x="0" y="5978398"/>
                </a:lnTo>
                <a:lnTo>
                  <a:pt x="0" y="0"/>
                </a:lnTo>
                <a:close/>
              </a:path>
            </a:pathLst>
          </a:custGeom>
          <a:blipFill>
            <a:blip r:embed="rId2"/>
            <a:stretch>
              <a:fillRect l="0" t="0" r="0" b="0"/>
            </a:stretch>
          </a:blipFill>
        </p:spPr>
      </p:sp>
      <p:sp>
        <p:nvSpPr>
          <p:cNvPr name="TextBox 6" id="6"/>
          <p:cNvSpPr txBox="true"/>
          <p:nvPr/>
        </p:nvSpPr>
        <p:spPr>
          <a:xfrm rot="0">
            <a:off x="1619702" y="2801299"/>
            <a:ext cx="7747874" cy="3962400"/>
          </a:xfrm>
          <a:prstGeom prst="rect">
            <a:avLst/>
          </a:prstGeom>
        </p:spPr>
        <p:txBody>
          <a:bodyPr anchor="t" rtlCol="false" tIns="0" lIns="0" bIns="0" rIns="0">
            <a:spAutoFit/>
          </a:bodyPr>
          <a:lstStyle/>
          <a:p>
            <a:pPr algn="ctr" marL="0" indent="0" lvl="0">
              <a:lnSpc>
                <a:spcPts val="10500"/>
              </a:lnSpc>
              <a:spcBef>
                <a:spcPct val="0"/>
              </a:spcBef>
            </a:pPr>
            <a:r>
              <a:rPr lang="en-US" b="true" sz="7500" strike="noStrike" u="none">
                <a:solidFill>
                  <a:srgbClr val="FFFFFF"/>
                </a:solidFill>
                <a:latin typeface="Roboto Bold"/>
                <a:ea typeface="Roboto Bold"/>
                <a:cs typeface="Roboto Bold"/>
                <a:sym typeface="Roboto Bold"/>
              </a:rPr>
              <a:t>CẢM ƠN THẦY VÀ CÁC BẠN ĐÃ LẮNG NGHE</a:t>
            </a:r>
          </a:p>
        </p:txBody>
      </p:sp>
      <p:sp>
        <p:nvSpPr>
          <p:cNvPr name="Freeform 7" id="7"/>
          <p:cNvSpPr/>
          <p:nvPr/>
        </p:nvSpPr>
        <p:spPr>
          <a:xfrm flipH="false" flipV="false" rot="0">
            <a:off x="9367576" y="1765699"/>
            <a:ext cx="8001878" cy="8071895"/>
          </a:xfrm>
          <a:custGeom>
            <a:avLst/>
            <a:gdLst/>
            <a:ahLst/>
            <a:cxnLst/>
            <a:rect r="r" b="b" t="t" l="l"/>
            <a:pathLst>
              <a:path h="8071895" w="8001878">
                <a:moveTo>
                  <a:pt x="0" y="0"/>
                </a:moveTo>
                <a:lnTo>
                  <a:pt x="8001878" y="0"/>
                </a:lnTo>
                <a:lnTo>
                  <a:pt x="8001878" y="8071895"/>
                </a:lnTo>
                <a:lnTo>
                  <a:pt x="0" y="8071895"/>
                </a:lnTo>
                <a:lnTo>
                  <a:pt x="0" y="0"/>
                </a:lnTo>
                <a:close/>
              </a:path>
            </a:pathLst>
          </a:custGeom>
          <a:blipFill>
            <a:blip r:embed="rId3"/>
            <a:stretch>
              <a:fillRect l="0" t="0" r="0" b="0"/>
            </a:stretch>
          </a:blipFill>
        </p:spPr>
      </p:sp>
      <p:sp>
        <p:nvSpPr>
          <p:cNvPr name="Freeform 8" id="8"/>
          <p:cNvSpPr/>
          <p:nvPr/>
        </p:nvSpPr>
        <p:spPr>
          <a:xfrm flipH="false" flipV="false" rot="0">
            <a:off x="-1995996" y="6613036"/>
            <a:ext cx="6049393" cy="5290528"/>
          </a:xfrm>
          <a:custGeom>
            <a:avLst/>
            <a:gdLst/>
            <a:ahLst/>
            <a:cxnLst/>
            <a:rect r="r" b="b" t="t" l="l"/>
            <a:pathLst>
              <a:path h="5290528" w="6049393">
                <a:moveTo>
                  <a:pt x="0" y="0"/>
                </a:moveTo>
                <a:lnTo>
                  <a:pt x="6049392" y="0"/>
                </a:lnTo>
                <a:lnTo>
                  <a:pt x="6049392" y="5290528"/>
                </a:lnTo>
                <a:lnTo>
                  <a:pt x="0" y="5290528"/>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DAF3YhG8DE0</dc:identifier>
  <dcterms:modified xsi:type="dcterms:W3CDTF">2011-08-01T06:04:30Z</dcterms:modified>
  <cp:revision>1</cp:revision>
  <dc:title>AI_OPEN</dc:title>
</cp:coreProperties>
</file>